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43" r:id="rId1"/>
  </p:sldMasterIdLst>
  <p:notesMasterIdLst>
    <p:notesMasterId r:id="rId15"/>
  </p:notesMasterIdLst>
  <p:sldIdLst>
    <p:sldId id="256" r:id="rId2"/>
    <p:sldId id="257" r:id="rId3"/>
    <p:sldId id="271" r:id="rId4"/>
    <p:sldId id="258" r:id="rId5"/>
    <p:sldId id="262" r:id="rId6"/>
    <p:sldId id="263" r:id="rId7"/>
    <p:sldId id="261" r:id="rId8"/>
    <p:sldId id="269" r:id="rId9"/>
    <p:sldId id="264" r:id="rId10"/>
    <p:sldId id="272" r:id="rId11"/>
    <p:sldId id="268" r:id="rId12"/>
    <p:sldId id="270" r:id="rId13"/>
    <p:sldId id="265" r:id="rId14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94707" autoAdjust="0"/>
  </p:normalViewPr>
  <p:slideViewPr>
    <p:cSldViewPr snapToGrid="0">
      <p:cViewPr>
        <p:scale>
          <a:sx n="125" d="100"/>
          <a:sy n="125" d="100"/>
        </p:scale>
        <p:origin x="-6" y="-22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8F34B3-A572-4953-BAA9-E2587D65BEFF}" type="datetimeFigureOut">
              <a:rPr lang="de-DE" smtClean="0"/>
              <a:t>11.01.2016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0C8D8A-1F71-4AA0-8C5E-3E670C1FF86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87080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0C8D8A-1F71-4AA0-8C5E-3E670C1FF861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819690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0C8D8A-1F71-4AA0-8C5E-3E670C1FF861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574974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0C8D8A-1F71-4AA0-8C5E-3E670C1FF861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791928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de-DE" smtClean="0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963017-4DEE-4EAD-973A-BF52562EE17A}" type="datetime1">
              <a:rPr lang="de-DE" smtClean="0"/>
              <a:t>11.01.2016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BeerBuddy-Team</a:t>
            </a:r>
            <a:endParaRPr lang="de-DE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F5D8E-98BB-4F13-8425-2EA6FC2CB7FE}" type="slidenum">
              <a:rPr lang="de-DE" smtClean="0"/>
              <a:t>‹Nr.›</a:t>
            </a:fld>
            <a:endParaRPr lang="de-DE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82393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45D53-B515-4F00-BB48-85D928597ADB}" type="datetime1">
              <a:rPr lang="de-DE" smtClean="0"/>
              <a:t>11.01.2016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BeerBuddy-Team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F5D8E-98BB-4F13-8425-2EA6FC2CB7F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77695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E1593-9AA6-436E-A99B-678483268259}" type="datetime1">
              <a:rPr lang="de-DE" smtClean="0"/>
              <a:t>11.01.2016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BeerBuddy-Team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F5D8E-98BB-4F13-8425-2EA6FC2CB7F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270135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B6879-6F19-469B-9B58-51EA4B9F9907}" type="datetime1">
              <a:rPr lang="de-DE" smtClean="0"/>
              <a:t>11.01.2016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BeerBuddy-Team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F5D8E-98BB-4F13-8425-2EA6FC2CB7F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991680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9EF14-7CC9-4229-B5B7-D5EB3623A8D1}" type="datetime1">
              <a:rPr lang="de-DE" smtClean="0"/>
              <a:t>11.01.2016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BeerBuddy-Team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F5D8E-98BB-4F13-8425-2EA6FC2CB7FE}" type="slidenum">
              <a:rPr lang="de-DE" smtClean="0"/>
              <a:t>‹Nr.›</a:t>
            </a:fld>
            <a:endParaRPr lang="de-DE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59588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59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8097-286D-40C5-8B7B-D757D6325398}" type="datetime1">
              <a:rPr lang="de-DE" smtClean="0"/>
              <a:t>11.01.2016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BeerBuddy-Team</a:t>
            </a:r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F5D8E-98BB-4F13-8425-2EA6FC2CB7F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432797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>
                    <a:lumMod val="9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>
                    <a:lumMod val="9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D0933-B91F-4C35-BECC-DFBB6D39B026}" type="datetime1">
              <a:rPr lang="de-DE" smtClean="0"/>
              <a:t>11.01.2016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BeerBuddy-Team</a:t>
            </a:r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F5D8E-98BB-4F13-8425-2EA6FC2CB7F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102134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78966" y="6295385"/>
            <a:ext cx="2472271" cy="365125"/>
          </a:xfrm>
        </p:spPr>
        <p:txBody>
          <a:bodyPr/>
          <a:lstStyle/>
          <a:p>
            <a:fld id="{D3A82E67-C7F9-4379-82D1-BCA91C6396FB}" type="datetime1">
              <a:rPr lang="de-DE" smtClean="0"/>
              <a:t>11.01.2016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53578" y="6277222"/>
            <a:ext cx="4822804" cy="365125"/>
          </a:xfrm>
        </p:spPr>
        <p:txBody>
          <a:bodyPr/>
          <a:lstStyle/>
          <a:p>
            <a:r>
              <a:rPr lang="de-DE" smtClean="0"/>
              <a:t>BeerBuddy-Team</a:t>
            </a:r>
            <a:endParaRPr lang="de-D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814858" y="6277222"/>
            <a:ext cx="1312025" cy="365125"/>
          </a:xfrm>
        </p:spPr>
        <p:txBody>
          <a:bodyPr/>
          <a:lstStyle/>
          <a:p>
            <a:fld id="{098F5D8E-98BB-4F13-8425-2EA6FC2CB7F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318296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E164C-4845-42C2-8930-C71EAE691499}" type="datetime1">
              <a:rPr lang="de-DE" smtClean="0"/>
              <a:t>11.01.2016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de-DE" smtClean="0"/>
              <a:t>BeerBuddy-Team</a:t>
            </a:r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F5D8E-98BB-4F13-8425-2EA6FC2CB7F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79157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4050791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5E6FE71B-F767-40A9-8245-A842787F2A84}" type="datetime1">
              <a:rPr lang="de-DE" smtClean="0"/>
              <a:t>11.01.2016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de-DE" smtClean="0"/>
              <a:t>BeerBuddy-Team</a:t>
            </a:r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98F5D8E-98BB-4F13-8425-2EA6FC2CB7F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271849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chemeClr val="tx1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1">
              <a:lumMod val="50000"/>
              <a:lumOff val="5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 smtClean="0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2212F4A-8DBB-4C24-A936-E52E7578B14D}" type="datetime1">
              <a:rPr lang="de-DE" smtClean="0"/>
              <a:t>11.01.2016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de-DE" smtClean="0"/>
              <a:t>BeerBuddy-Team</a:t>
            </a:r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98F5D8E-98BB-4F13-8425-2EA6FC2CB7F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563684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18000" b="-1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F332D2A9-86DF-463D-AE15-38E579E16720}" type="datetime1">
              <a:rPr lang="de-DE" smtClean="0"/>
              <a:t>11.01.2016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de-DE" smtClean="0"/>
              <a:t>BeerBuddy-Team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098F5D8E-98BB-4F13-8425-2EA6FC2CB7FE}" type="slidenum">
              <a:rPr lang="de-DE" smtClean="0"/>
              <a:t>‹Nr.›</a:t>
            </a:fld>
            <a:endParaRPr lang="de-DE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557904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  <p:sldLayoutId id="2147483747" r:id="rId4"/>
    <p:sldLayoutId id="2147483748" r:id="rId5"/>
    <p:sldLayoutId id="2147483749" r:id="rId6"/>
    <p:sldLayoutId id="2147483750" r:id="rId7"/>
    <p:sldLayoutId id="2147483751" r:id="rId8"/>
    <p:sldLayoutId id="2147483752" r:id="rId9"/>
    <p:sldLayoutId id="2147483753" r:id="rId10"/>
    <p:sldLayoutId id="2147483754" r:id="rId11"/>
  </p:sldLayoutIdLst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3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8000" b="-1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err="1" smtClean="0"/>
              <a:t>BeerBuddy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de-DE" dirty="0" smtClean="0"/>
              <a:t>David Grimm</a:t>
            </a:r>
          </a:p>
          <a:p>
            <a:r>
              <a:rPr lang="de-DE" dirty="0" smtClean="0"/>
              <a:t>Marco Hölscher</a:t>
            </a:r>
          </a:p>
          <a:p>
            <a:r>
              <a:rPr lang="de-DE" dirty="0" smtClean="0"/>
              <a:t>Andreas </a:t>
            </a:r>
            <a:r>
              <a:rPr lang="de-DE" dirty="0" err="1" smtClean="0"/>
              <a:t>WoJtok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14428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Soll-Ist-Vergleich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B6879-6F19-469B-9B58-51EA4B9F9907}" type="datetime1">
              <a:rPr lang="de-DE" smtClean="0"/>
              <a:t>11.01.2016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BeerBuddy-Team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F5D8E-98BB-4F13-8425-2EA6FC2CB7FE}" type="slidenum">
              <a:rPr lang="de-DE" smtClean="0"/>
              <a:t>10</a:t>
            </a:fld>
            <a:endParaRPr lang="de-DE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5617" y="1737360"/>
            <a:ext cx="2180490" cy="4404588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6107" y="1737360"/>
            <a:ext cx="2477581" cy="4404588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4865" y="1737360"/>
            <a:ext cx="2150323" cy="4404588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4902" y="1737360"/>
            <a:ext cx="2477581" cy="4404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4125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Soll-Ist-Vergleich</a:t>
            </a:r>
            <a:endParaRPr lang="de-DE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5992" y="1737360"/>
            <a:ext cx="2094670" cy="4195630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0585" y="1731400"/>
            <a:ext cx="1661706" cy="4658010"/>
          </a:xfrm>
          <a:prstGeom prst="rect">
            <a:avLst/>
          </a:prstGeom>
        </p:spPr>
      </p:pic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821973-FEFC-4F64-AE89-06327057DA5F}" type="datetime1">
              <a:rPr lang="de-DE" smtClean="0"/>
              <a:t>11.01.2016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BeerBuddy-Team</a:t>
            </a:r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F5D8E-98BB-4F13-8425-2EA6FC2CB7FE}" type="slidenum">
              <a:rPr lang="de-DE" smtClean="0"/>
              <a:t>11</a:t>
            </a:fld>
            <a:endParaRPr lang="de-DE"/>
          </a:p>
        </p:txBody>
      </p:sp>
      <p:pic>
        <p:nvPicPr>
          <p:cNvPr id="12" name="Grafik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2291" y="1737360"/>
            <a:ext cx="2410192" cy="4284786"/>
          </a:xfrm>
          <a:prstGeom prst="rect">
            <a:avLst/>
          </a:prstGeom>
        </p:spPr>
      </p:pic>
      <p:pic>
        <p:nvPicPr>
          <p:cNvPr id="16" name="Grafik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9699" y="1737360"/>
            <a:ext cx="2360042" cy="4195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058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Soll-Ist-Vergleich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9575" y="1759376"/>
            <a:ext cx="1838425" cy="4364450"/>
          </a:xfrm>
          <a:prstGeom prst="rect">
            <a:avLst/>
          </a:prstGeom>
        </p:spPr>
      </p:pic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78299-C3DC-401A-8E90-57EC287BE2C2}" type="datetime1">
              <a:rPr lang="de-DE" smtClean="0"/>
              <a:t>11.01.2016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BeerBuddy-Team</a:t>
            </a:r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F5D8E-98BB-4F13-8425-2EA6FC2CB7FE}" type="slidenum">
              <a:rPr lang="de-DE" smtClean="0"/>
              <a:t>12</a:t>
            </a:fld>
            <a:endParaRPr lang="de-DE"/>
          </a:p>
        </p:txBody>
      </p:sp>
      <p:pic>
        <p:nvPicPr>
          <p:cNvPr id="10" name="Grafik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2978" y="1759376"/>
            <a:ext cx="2146556" cy="4364449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4546" y="1737360"/>
            <a:ext cx="2467387" cy="4386465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4253" y="1737360"/>
            <a:ext cx="2467387" cy="4386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9649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Fazit &amp; Ausblick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Fazit:</a:t>
            </a:r>
          </a:p>
          <a:p>
            <a:pPr lvl="1"/>
            <a:r>
              <a:rPr lang="de-DE" dirty="0" smtClean="0"/>
              <a:t>Viel gelernt</a:t>
            </a:r>
          </a:p>
          <a:p>
            <a:pPr lvl="1"/>
            <a:r>
              <a:rPr lang="de-DE" dirty="0" smtClean="0"/>
              <a:t>Android sehr interessant und gut zu nutzen</a:t>
            </a:r>
          </a:p>
          <a:p>
            <a:pPr lvl="2"/>
            <a:r>
              <a:rPr lang="de-DE" dirty="0" err="1" smtClean="0"/>
              <a:t>Dependencies</a:t>
            </a:r>
            <a:r>
              <a:rPr lang="de-DE" dirty="0" smtClean="0"/>
              <a:t> mit bedacht wählen</a:t>
            </a:r>
          </a:p>
          <a:p>
            <a:pPr lvl="1"/>
            <a:r>
              <a:rPr lang="de-DE" dirty="0" smtClean="0"/>
              <a:t>Projektziel erreicht</a:t>
            </a:r>
          </a:p>
          <a:p>
            <a:pPr lvl="1"/>
            <a:endParaRPr lang="de-DE" dirty="0" smtClean="0"/>
          </a:p>
          <a:p>
            <a:pPr marL="201168" lvl="1" indent="0">
              <a:buNone/>
            </a:pPr>
            <a:r>
              <a:rPr lang="de-DE" dirty="0" smtClean="0"/>
              <a:t>Ausblick:</a:t>
            </a:r>
            <a:endParaRPr lang="de-DE" dirty="0"/>
          </a:p>
          <a:p>
            <a:pPr lvl="1"/>
            <a:r>
              <a:rPr lang="de-DE" dirty="0"/>
              <a:t>Wir wollen in den </a:t>
            </a:r>
            <a:r>
              <a:rPr lang="de-DE" dirty="0" err="1" smtClean="0"/>
              <a:t>PlayStore</a:t>
            </a:r>
            <a:r>
              <a:rPr lang="de-DE" dirty="0" smtClean="0"/>
              <a:t> </a:t>
            </a:r>
          </a:p>
          <a:p>
            <a:pPr lvl="2"/>
            <a:r>
              <a:rPr lang="de-DE" dirty="0" smtClean="0"/>
              <a:t>(oder wenigstens Amazon App Shop)</a:t>
            </a:r>
          </a:p>
          <a:p>
            <a:pPr lvl="1"/>
            <a:endParaRPr lang="de-DE" dirty="0"/>
          </a:p>
          <a:p>
            <a:pPr lvl="2"/>
            <a:endParaRPr lang="de-DE" dirty="0" smtClean="0"/>
          </a:p>
          <a:p>
            <a:pPr lvl="1"/>
            <a:endParaRPr lang="de-DE" dirty="0" smtClean="0"/>
          </a:p>
          <a:p>
            <a:pPr lvl="1"/>
            <a:endParaRPr lang="de-DE" dirty="0" smtClean="0"/>
          </a:p>
          <a:p>
            <a:pPr lvl="1"/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73922-9472-4ED8-A809-928D7E883664}" type="datetime1">
              <a:rPr lang="de-DE" smtClean="0"/>
              <a:t>11.01.2016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 smtClean="0"/>
              <a:t>BeerBuddy</a:t>
            </a:r>
            <a:r>
              <a:rPr lang="de-DE" dirty="0" smtClean="0"/>
              <a:t>-Team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F5D8E-98BB-4F13-8425-2EA6FC2CB7FE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04715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ProjektIdee</a:t>
            </a:r>
            <a:r>
              <a:rPr lang="de-DE" dirty="0" smtClean="0"/>
              <a:t>	</a:t>
            </a:r>
            <a:endParaRPr lang="de-DE" dirty="0"/>
          </a:p>
        </p:txBody>
      </p:sp>
      <p:pic>
        <p:nvPicPr>
          <p:cNvPr id="7" name="BeerBuddy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-1"/>
            <a:ext cx="12192000" cy="6857831"/>
          </a:xfrm>
        </p:spPr>
      </p:pic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172BCF-1311-4DEA-9FB6-819B0418BBDD}" type="datetime1">
              <a:rPr lang="de-DE" smtClean="0"/>
              <a:t>11.01.2016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 smtClean="0"/>
              <a:t>BeerBuddy</a:t>
            </a:r>
            <a:r>
              <a:rPr lang="de-DE" dirty="0" smtClean="0"/>
              <a:t>-Team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F5D8E-98BB-4F13-8425-2EA6FC2CB7FE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29158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Projektidee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Leitbild: Unserer Vision ist es, dass Menschen schneller soziale Kontakte knüpfen sollen, indem sie sich mittels einer mobilen Anwendung mit anderen Menschen zum gemeinsamen Biertrinken verabreden.</a:t>
            </a:r>
          </a:p>
          <a:p>
            <a:r>
              <a:rPr lang="de-DE" dirty="0" smtClean="0"/>
              <a:t>Funktionen:</a:t>
            </a:r>
          </a:p>
          <a:p>
            <a:pPr lvl="1"/>
            <a:r>
              <a:rPr lang="de-DE" dirty="0" smtClean="0"/>
              <a:t>Nutzer können </a:t>
            </a:r>
            <a:r>
              <a:rPr lang="de-DE" dirty="0" err="1" smtClean="0"/>
              <a:t>DrinkingSpots</a:t>
            </a:r>
            <a:r>
              <a:rPr lang="de-DE" dirty="0" smtClean="0"/>
              <a:t> anlegen</a:t>
            </a:r>
          </a:p>
          <a:p>
            <a:pPr lvl="1"/>
            <a:r>
              <a:rPr lang="de-DE" dirty="0" smtClean="0"/>
              <a:t>Andere Nutzer können diese sehen und beitreten</a:t>
            </a:r>
          </a:p>
          <a:p>
            <a:pPr lvl="1"/>
            <a:r>
              <a:rPr lang="de-DE" dirty="0" smtClean="0"/>
              <a:t>Nutzer können Profile verwalten</a:t>
            </a:r>
          </a:p>
          <a:p>
            <a:pPr lvl="1"/>
            <a:r>
              <a:rPr lang="de-DE" dirty="0" smtClean="0"/>
              <a:t>Nutzer können Freundschaftsanfragen versenden</a:t>
            </a:r>
          </a:p>
          <a:p>
            <a:pPr lvl="1"/>
            <a:r>
              <a:rPr lang="de-DE" dirty="0" smtClean="0"/>
              <a:t>Freunde können zum </a:t>
            </a:r>
            <a:r>
              <a:rPr lang="de-DE" dirty="0" err="1" smtClean="0"/>
              <a:t>DrinkingSpot</a:t>
            </a:r>
            <a:r>
              <a:rPr lang="de-DE" dirty="0" smtClean="0"/>
              <a:t> eingeladen werden</a:t>
            </a:r>
          </a:p>
          <a:p>
            <a:pPr lvl="1"/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B6879-6F19-469B-9B58-51EA4B9F9907}" type="datetime1">
              <a:rPr lang="de-DE" smtClean="0"/>
              <a:t>11.01.2016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BeerBuddy-Team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F5D8E-98BB-4F13-8425-2EA6FC2CB7FE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364777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Umsetzung - App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Kompatibilität: Android App ab 4.3</a:t>
            </a:r>
          </a:p>
          <a:p>
            <a:r>
              <a:rPr lang="de-DE" dirty="0" smtClean="0"/>
              <a:t>Frameworks:</a:t>
            </a:r>
          </a:p>
          <a:p>
            <a:r>
              <a:rPr lang="de-DE" dirty="0" smtClean="0"/>
              <a:t>Google-</a:t>
            </a:r>
            <a:r>
              <a:rPr lang="de-DE" dirty="0" err="1" smtClean="0"/>
              <a:t>Maps</a:t>
            </a:r>
            <a:r>
              <a:rPr lang="de-DE" dirty="0" smtClean="0"/>
              <a:t>-API</a:t>
            </a:r>
          </a:p>
          <a:p>
            <a:r>
              <a:rPr lang="de-DE" dirty="0" smtClean="0"/>
              <a:t>Rest- Anfragen mit </a:t>
            </a:r>
            <a:r>
              <a:rPr lang="de-DE" dirty="0" err="1" smtClean="0"/>
              <a:t>Robospice</a:t>
            </a:r>
            <a:endParaRPr lang="de-DE" dirty="0" smtClean="0"/>
          </a:p>
          <a:p>
            <a:r>
              <a:rPr lang="de-DE" dirty="0" smtClean="0"/>
              <a:t>Datenbank: </a:t>
            </a:r>
            <a:r>
              <a:rPr lang="de-DE" dirty="0" err="1"/>
              <a:t>SQLite</a:t>
            </a:r>
            <a:r>
              <a:rPr lang="de-DE" dirty="0"/>
              <a:t> </a:t>
            </a:r>
          </a:p>
          <a:p>
            <a:r>
              <a:rPr lang="de-DE" dirty="0" smtClean="0"/>
              <a:t>(</a:t>
            </a:r>
            <a:r>
              <a:rPr lang="de-DE" dirty="0" err="1" smtClean="0"/>
              <a:t>ORMLite</a:t>
            </a:r>
            <a:r>
              <a:rPr lang="de-DE" dirty="0" smtClean="0"/>
              <a:t> Mapper verworfen, da kein JPA-Support)</a:t>
            </a:r>
          </a:p>
          <a:p>
            <a:r>
              <a:rPr lang="de-DE" dirty="0" smtClean="0"/>
              <a:t>SCM: </a:t>
            </a:r>
            <a:r>
              <a:rPr lang="de-DE" dirty="0" err="1" smtClean="0"/>
              <a:t>Git</a:t>
            </a:r>
            <a:endParaRPr lang="de-DE" dirty="0" smtClean="0"/>
          </a:p>
          <a:p>
            <a:r>
              <a:rPr lang="de-DE" dirty="0" err="1" smtClean="0"/>
              <a:t>Buildtool</a:t>
            </a:r>
            <a:r>
              <a:rPr lang="de-DE" dirty="0" smtClean="0"/>
              <a:t>: </a:t>
            </a:r>
            <a:r>
              <a:rPr lang="de-DE" dirty="0" err="1" smtClean="0"/>
              <a:t>Gradle</a:t>
            </a:r>
            <a:r>
              <a:rPr lang="de-DE" dirty="0" smtClean="0"/>
              <a:t> </a:t>
            </a:r>
            <a:endParaRPr lang="de-DE" dirty="0"/>
          </a:p>
          <a:p>
            <a:endParaRPr lang="de-DE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4135" y="286603"/>
            <a:ext cx="2838450" cy="5934075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3235" y="4315678"/>
            <a:ext cx="3390900" cy="1905000"/>
          </a:xfrm>
          <a:prstGeom prst="rect">
            <a:avLst/>
          </a:prstGeom>
        </p:spPr>
      </p:pic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D395D-E7E1-4D64-B596-FD4A119BFE28}" type="datetime1">
              <a:rPr lang="de-DE" smtClean="0"/>
              <a:t>11.01.2016</a:t>
            </a:fld>
            <a:endParaRPr lang="de-DE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BeerBuddy-Team</a:t>
            </a:r>
            <a:endParaRPr lang="de-DE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F5D8E-98BB-4F13-8425-2EA6FC2CB7FE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65962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echseck 133"/>
          <p:cNvSpPr/>
          <p:nvPr/>
        </p:nvSpPr>
        <p:spPr>
          <a:xfrm>
            <a:off x="3276969" y="5649174"/>
            <a:ext cx="1490447" cy="557919"/>
          </a:xfrm>
          <a:prstGeom prst="hexagon">
            <a:avLst>
              <a:gd name="adj" fmla="val 133572"/>
              <a:gd name="vf" fmla="val 115470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29" name="Sechseck 128"/>
          <p:cNvSpPr/>
          <p:nvPr/>
        </p:nvSpPr>
        <p:spPr>
          <a:xfrm>
            <a:off x="3234635" y="5005377"/>
            <a:ext cx="1490447" cy="557919"/>
          </a:xfrm>
          <a:prstGeom prst="hexagon">
            <a:avLst>
              <a:gd name="adj" fmla="val 133572"/>
              <a:gd name="vf" fmla="val 115470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20" name="Sechseck 119"/>
          <p:cNvSpPr/>
          <p:nvPr/>
        </p:nvSpPr>
        <p:spPr>
          <a:xfrm>
            <a:off x="1576337" y="4091819"/>
            <a:ext cx="1490447" cy="557919"/>
          </a:xfrm>
          <a:prstGeom prst="hexagon">
            <a:avLst>
              <a:gd name="adj" fmla="val 133572"/>
              <a:gd name="vf" fmla="val 115470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15" name="Sechseck 114"/>
          <p:cNvSpPr/>
          <p:nvPr/>
        </p:nvSpPr>
        <p:spPr>
          <a:xfrm>
            <a:off x="2443565" y="2196678"/>
            <a:ext cx="1490447" cy="714173"/>
          </a:xfrm>
          <a:prstGeom prst="hexagon">
            <a:avLst>
              <a:gd name="adj" fmla="val 104348"/>
              <a:gd name="vf" fmla="val 11547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11" name="Sechseck 110"/>
          <p:cNvSpPr/>
          <p:nvPr/>
        </p:nvSpPr>
        <p:spPr>
          <a:xfrm>
            <a:off x="2736849" y="2868713"/>
            <a:ext cx="1490447" cy="714173"/>
          </a:xfrm>
          <a:prstGeom prst="hexagon">
            <a:avLst>
              <a:gd name="adj" fmla="val 104348"/>
              <a:gd name="vf" fmla="val 11547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06" name="Sechseck 105"/>
          <p:cNvSpPr/>
          <p:nvPr/>
        </p:nvSpPr>
        <p:spPr>
          <a:xfrm>
            <a:off x="7076103" y="2204810"/>
            <a:ext cx="1490447" cy="714173"/>
          </a:xfrm>
          <a:prstGeom prst="hexagon">
            <a:avLst>
              <a:gd name="adj" fmla="val 104348"/>
              <a:gd name="vf" fmla="val 11547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7" name="Sechseck 96"/>
          <p:cNvSpPr/>
          <p:nvPr/>
        </p:nvSpPr>
        <p:spPr>
          <a:xfrm>
            <a:off x="9289187" y="2987347"/>
            <a:ext cx="1490447" cy="561324"/>
          </a:xfrm>
          <a:prstGeom prst="hexagon">
            <a:avLst>
              <a:gd name="adj" fmla="val 132762"/>
              <a:gd name="vf" fmla="val 115470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1" name="Sechseck 90"/>
          <p:cNvSpPr/>
          <p:nvPr/>
        </p:nvSpPr>
        <p:spPr>
          <a:xfrm>
            <a:off x="6292509" y="4375858"/>
            <a:ext cx="1490447" cy="682305"/>
          </a:xfrm>
          <a:prstGeom prst="hexagon">
            <a:avLst>
              <a:gd name="adj" fmla="val 109221"/>
              <a:gd name="vf" fmla="val 115470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80" name="Sechseck 79"/>
          <p:cNvSpPr/>
          <p:nvPr/>
        </p:nvSpPr>
        <p:spPr>
          <a:xfrm>
            <a:off x="6329252" y="3655735"/>
            <a:ext cx="1490447" cy="682305"/>
          </a:xfrm>
          <a:prstGeom prst="hexagon">
            <a:avLst>
              <a:gd name="adj" fmla="val 109221"/>
              <a:gd name="vf" fmla="val 115470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7" name="Sechseck 6"/>
          <p:cNvSpPr/>
          <p:nvPr/>
        </p:nvSpPr>
        <p:spPr>
          <a:xfrm>
            <a:off x="7071508" y="2965277"/>
            <a:ext cx="1490447" cy="714173"/>
          </a:xfrm>
          <a:prstGeom prst="hexagon">
            <a:avLst>
              <a:gd name="adj" fmla="val 104348"/>
              <a:gd name="vf" fmla="val 115470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Umsetzung – Lokale Datenbank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1477554" y="3026229"/>
            <a:ext cx="865280" cy="399143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de-DE" dirty="0" smtClean="0"/>
              <a:t>Person</a:t>
            </a:r>
          </a:p>
          <a:p>
            <a:endParaRPr lang="de-DE" dirty="0"/>
          </a:p>
        </p:txBody>
      </p:sp>
      <p:sp>
        <p:nvSpPr>
          <p:cNvPr id="8" name="Rechteck 7"/>
          <p:cNvSpPr/>
          <p:nvPr/>
        </p:nvSpPr>
        <p:spPr>
          <a:xfrm>
            <a:off x="9339903" y="2359782"/>
            <a:ext cx="1389018" cy="399143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de-DE" dirty="0" err="1" smtClean="0"/>
              <a:t>DrinkingSpot</a:t>
            </a:r>
            <a:endParaRPr lang="de-DE" dirty="0" smtClean="0"/>
          </a:p>
          <a:p>
            <a:endParaRPr lang="de-DE" dirty="0"/>
          </a:p>
        </p:txBody>
      </p:sp>
      <p:sp>
        <p:nvSpPr>
          <p:cNvPr id="9" name="Rechteck 8"/>
          <p:cNvSpPr/>
          <p:nvPr/>
        </p:nvSpPr>
        <p:spPr>
          <a:xfrm>
            <a:off x="8977885" y="3839010"/>
            <a:ext cx="2113052" cy="39914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de-DE" dirty="0" err="1" smtClean="0"/>
              <a:t>DrinkingSpotPerson</a:t>
            </a:r>
            <a:endParaRPr lang="de-DE" dirty="0" smtClean="0"/>
          </a:p>
          <a:p>
            <a:endParaRPr lang="de-DE" dirty="0"/>
          </a:p>
        </p:txBody>
      </p:sp>
      <p:sp>
        <p:nvSpPr>
          <p:cNvPr id="10" name="Rechteck 9"/>
          <p:cNvSpPr/>
          <p:nvPr/>
        </p:nvSpPr>
        <p:spPr>
          <a:xfrm>
            <a:off x="1558223" y="5089021"/>
            <a:ext cx="1169623" cy="399143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de-DE" dirty="0" err="1" smtClean="0"/>
              <a:t>FriendList</a:t>
            </a:r>
            <a:endParaRPr lang="de-DE" dirty="0" smtClean="0"/>
          </a:p>
          <a:p>
            <a:endParaRPr lang="de-DE" dirty="0"/>
          </a:p>
        </p:txBody>
      </p:sp>
      <p:sp>
        <p:nvSpPr>
          <p:cNvPr id="11" name="Rechteck 10"/>
          <p:cNvSpPr/>
          <p:nvPr/>
        </p:nvSpPr>
        <p:spPr>
          <a:xfrm>
            <a:off x="4767416" y="2359782"/>
            <a:ext cx="1891823" cy="399143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de-DE" dirty="0" err="1" smtClean="0"/>
              <a:t>DrinkingInvitation</a:t>
            </a:r>
            <a:endParaRPr lang="de-DE" dirty="0" smtClean="0"/>
          </a:p>
          <a:p>
            <a:endParaRPr lang="de-DE" dirty="0"/>
          </a:p>
        </p:txBody>
      </p:sp>
      <p:sp>
        <p:nvSpPr>
          <p:cNvPr id="12" name="Rechteck 11"/>
          <p:cNvSpPr/>
          <p:nvPr/>
        </p:nvSpPr>
        <p:spPr>
          <a:xfrm>
            <a:off x="7527788" y="5037909"/>
            <a:ext cx="1681365" cy="39914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de-DE" dirty="0" err="1" smtClean="0"/>
              <a:t>FriendInvitation</a:t>
            </a:r>
            <a:endParaRPr lang="de-DE" dirty="0" smtClean="0"/>
          </a:p>
          <a:p>
            <a:endParaRPr lang="de-DE" dirty="0"/>
          </a:p>
        </p:txBody>
      </p:sp>
      <p:sp>
        <p:nvSpPr>
          <p:cNvPr id="16" name="Textfeld 15"/>
          <p:cNvSpPr txBox="1"/>
          <p:nvPr/>
        </p:nvSpPr>
        <p:spPr>
          <a:xfrm>
            <a:off x="2927172" y="2356385"/>
            <a:ext cx="530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von</a:t>
            </a:r>
            <a:endParaRPr lang="de-DE" dirty="0"/>
          </a:p>
        </p:txBody>
      </p:sp>
      <p:sp>
        <p:nvSpPr>
          <p:cNvPr id="20" name="Textfeld 19"/>
          <p:cNvSpPr txBox="1"/>
          <p:nvPr/>
        </p:nvSpPr>
        <p:spPr>
          <a:xfrm>
            <a:off x="3253669" y="3027908"/>
            <a:ext cx="457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f</a:t>
            </a:r>
            <a:r>
              <a:rPr lang="de-DE" dirty="0" smtClean="0"/>
              <a:t>ür</a:t>
            </a:r>
          </a:p>
        </p:txBody>
      </p:sp>
      <p:sp>
        <p:nvSpPr>
          <p:cNvPr id="24" name="Textfeld 23"/>
          <p:cNvSpPr txBox="1"/>
          <p:nvPr/>
        </p:nvSpPr>
        <p:spPr>
          <a:xfrm>
            <a:off x="7591111" y="2356385"/>
            <a:ext cx="457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f</a:t>
            </a:r>
            <a:r>
              <a:rPr lang="de-DE" dirty="0" smtClean="0"/>
              <a:t>ür</a:t>
            </a:r>
          </a:p>
        </p:txBody>
      </p:sp>
      <p:sp>
        <p:nvSpPr>
          <p:cNvPr id="28" name="Textfeld 27"/>
          <p:cNvSpPr txBox="1"/>
          <p:nvPr/>
        </p:nvSpPr>
        <p:spPr>
          <a:xfrm>
            <a:off x="2068214" y="4160135"/>
            <a:ext cx="530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von</a:t>
            </a:r>
          </a:p>
        </p:txBody>
      </p:sp>
      <p:sp>
        <p:nvSpPr>
          <p:cNvPr id="29" name="Rechteck 28"/>
          <p:cNvSpPr/>
          <p:nvPr/>
        </p:nvSpPr>
        <p:spPr>
          <a:xfrm>
            <a:off x="5226658" y="5089021"/>
            <a:ext cx="1475149" cy="39914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de-DE" dirty="0" err="1" smtClean="0"/>
              <a:t>FriendPerson</a:t>
            </a:r>
            <a:endParaRPr lang="de-DE" dirty="0" smtClean="0"/>
          </a:p>
          <a:p>
            <a:endParaRPr lang="de-DE" dirty="0"/>
          </a:p>
        </p:txBody>
      </p:sp>
      <p:sp>
        <p:nvSpPr>
          <p:cNvPr id="33" name="Textfeld 32"/>
          <p:cNvSpPr txBox="1"/>
          <p:nvPr/>
        </p:nvSpPr>
        <p:spPr>
          <a:xfrm>
            <a:off x="6779812" y="3807083"/>
            <a:ext cx="530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von</a:t>
            </a:r>
            <a:endParaRPr lang="de-DE" dirty="0"/>
          </a:p>
        </p:txBody>
      </p:sp>
      <p:sp>
        <p:nvSpPr>
          <p:cNvPr id="37" name="Textfeld 36"/>
          <p:cNvSpPr txBox="1"/>
          <p:nvPr/>
        </p:nvSpPr>
        <p:spPr>
          <a:xfrm>
            <a:off x="6845888" y="4536231"/>
            <a:ext cx="457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f</a:t>
            </a:r>
            <a:r>
              <a:rPr lang="de-DE" dirty="0" smtClean="0"/>
              <a:t>ür</a:t>
            </a:r>
          </a:p>
        </p:txBody>
      </p:sp>
      <p:sp>
        <p:nvSpPr>
          <p:cNvPr id="41" name="Textfeld 40"/>
          <p:cNvSpPr txBox="1"/>
          <p:nvPr/>
        </p:nvSpPr>
        <p:spPr>
          <a:xfrm>
            <a:off x="7233405" y="3118174"/>
            <a:ext cx="1178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Nimmt teil</a:t>
            </a:r>
            <a:endParaRPr lang="de-DE" dirty="0"/>
          </a:p>
        </p:txBody>
      </p:sp>
      <p:sp>
        <p:nvSpPr>
          <p:cNvPr id="45" name="Textfeld 44"/>
          <p:cNvSpPr txBox="1"/>
          <p:nvPr/>
        </p:nvSpPr>
        <p:spPr>
          <a:xfrm>
            <a:off x="9736893" y="3047055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spot</a:t>
            </a:r>
            <a:endParaRPr lang="de-DE" dirty="0"/>
          </a:p>
        </p:txBody>
      </p:sp>
      <p:sp>
        <p:nvSpPr>
          <p:cNvPr id="49" name="Textfeld 48"/>
          <p:cNvSpPr txBox="1"/>
          <p:nvPr/>
        </p:nvSpPr>
        <p:spPr>
          <a:xfrm>
            <a:off x="3563607" y="5715640"/>
            <a:ext cx="831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person</a:t>
            </a:r>
            <a:endParaRPr lang="de-DE" dirty="0"/>
          </a:p>
        </p:txBody>
      </p:sp>
      <p:sp>
        <p:nvSpPr>
          <p:cNvPr id="56" name="Textfeld 55"/>
          <p:cNvSpPr txBox="1"/>
          <p:nvPr/>
        </p:nvSpPr>
        <p:spPr>
          <a:xfrm>
            <a:off x="3585385" y="5091255"/>
            <a:ext cx="837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friends</a:t>
            </a:r>
            <a:endParaRPr lang="de-DE" dirty="0"/>
          </a:p>
        </p:txBody>
      </p:sp>
      <p:cxnSp>
        <p:nvCxnSpPr>
          <p:cNvPr id="58" name="Gerader Verbinder 57"/>
          <p:cNvCxnSpPr>
            <a:endCxn id="129" idx="3"/>
          </p:cNvCxnSpPr>
          <p:nvPr/>
        </p:nvCxnSpPr>
        <p:spPr>
          <a:xfrm flipV="1">
            <a:off x="2727846" y="5284337"/>
            <a:ext cx="506789" cy="4255"/>
          </a:xfrm>
          <a:prstGeom prst="line">
            <a:avLst/>
          </a:prstGeom>
          <a:ln>
            <a:head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60" name="Gerader Verbinder 59"/>
          <p:cNvCxnSpPr>
            <a:stCxn id="129" idx="0"/>
            <a:endCxn id="29" idx="1"/>
          </p:cNvCxnSpPr>
          <p:nvPr/>
        </p:nvCxnSpPr>
        <p:spPr>
          <a:xfrm>
            <a:off x="4725082" y="5284337"/>
            <a:ext cx="501576" cy="4256"/>
          </a:xfrm>
          <a:prstGeom prst="line">
            <a:avLst/>
          </a:prstGeom>
          <a:ln>
            <a:head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65" name="Gewinkelte Verbindung 64"/>
          <p:cNvCxnSpPr>
            <a:stCxn id="134" idx="0"/>
            <a:endCxn id="29" idx="2"/>
          </p:cNvCxnSpPr>
          <p:nvPr/>
        </p:nvCxnSpPr>
        <p:spPr>
          <a:xfrm flipV="1">
            <a:off x="4767416" y="5488164"/>
            <a:ext cx="1196817" cy="439970"/>
          </a:xfrm>
          <a:prstGeom prst="bentConnector2">
            <a:avLst/>
          </a:prstGeom>
          <a:ln>
            <a:head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67" name="Gewinkelte Verbindung 66"/>
          <p:cNvCxnSpPr>
            <a:stCxn id="134" idx="3"/>
            <a:endCxn id="4" idx="1"/>
          </p:cNvCxnSpPr>
          <p:nvPr/>
        </p:nvCxnSpPr>
        <p:spPr>
          <a:xfrm rot="10800000">
            <a:off x="1477555" y="3225802"/>
            <a:ext cx="1799415" cy="2702333"/>
          </a:xfrm>
          <a:prstGeom prst="bentConnector3">
            <a:avLst>
              <a:gd name="adj1" fmla="val 112704"/>
            </a:avLst>
          </a:prstGeom>
          <a:ln>
            <a:headEnd type="none"/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69" name="Gewinkelte Verbindung 68"/>
          <p:cNvCxnSpPr>
            <a:stCxn id="4" idx="2"/>
            <a:endCxn id="120" idx="3"/>
          </p:cNvCxnSpPr>
          <p:nvPr/>
        </p:nvCxnSpPr>
        <p:spPr>
          <a:xfrm rot="5400000">
            <a:off x="1270563" y="3731147"/>
            <a:ext cx="945407" cy="333857"/>
          </a:xfrm>
          <a:prstGeom prst="bentConnector4">
            <a:avLst>
              <a:gd name="adj1" fmla="val 35247"/>
              <a:gd name="adj2" fmla="val 168472"/>
            </a:avLst>
          </a:prstGeom>
          <a:ln>
            <a:head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72" name="Gewinkelte Verbindung 71"/>
          <p:cNvCxnSpPr>
            <a:stCxn id="120" idx="0"/>
            <a:endCxn id="10" idx="1"/>
          </p:cNvCxnSpPr>
          <p:nvPr/>
        </p:nvCxnSpPr>
        <p:spPr>
          <a:xfrm flipH="1">
            <a:off x="1558223" y="4370779"/>
            <a:ext cx="1508561" cy="917814"/>
          </a:xfrm>
          <a:prstGeom prst="bentConnector5">
            <a:avLst>
              <a:gd name="adj1" fmla="val -15154"/>
              <a:gd name="adj2" fmla="val 54325"/>
              <a:gd name="adj3" fmla="val 115154"/>
            </a:avLst>
          </a:prstGeom>
          <a:ln>
            <a:head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74" name="Gerade Verbindung mit Pfeil 73"/>
          <p:cNvCxnSpPr/>
          <p:nvPr/>
        </p:nvCxnSpPr>
        <p:spPr>
          <a:xfrm>
            <a:off x="11037995" y="6228024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Gerade Verbindung mit Pfeil 87"/>
          <p:cNvCxnSpPr>
            <a:stCxn id="11" idx="3"/>
            <a:endCxn id="106" idx="3"/>
          </p:cNvCxnSpPr>
          <p:nvPr/>
        </p:nvCxnSpPr>
        <p:spPr>
          <a:xfrm>
            <a:off x="6659239" y="2559354"/>
            <a:ext cx="416864" cy="254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0" name="Gerade Verbindung mit Pfeil 89"/>
          <p:cNvCxnSpPr>
            <a:stCxn id="106" idx="0"/>
            <a:endCxn id="8" idx="1"/>
          </p:cNvCxnSpPr>
          <p:nvPr/>
        </p:nvCxnSpPr>
        <p:spPr>
          <a:xfrm flipV="1">
            <a:off x="8566550" y="2559354"/>
            <a:ext cx="773353" cy="254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2" name="Gewinkelte Verbindung 91"/>
          <p:cNvCxnSpPr>
            <a:stCxn id="9" idx="1"/>
            <a:endCxn id="7" idx="0"/>
          </p:cNvCxnSpPr>
          <p:nvPr/>
        </p:nvCxnSpPr>
        <p:spPr>
          <a:xfrm rot="10800000">
            <a:off x="8561955" y="3322364"/>
            <a:ext cx="415930" cy="716218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94" name="Gewinkelte Verbindung 93"/>
          <p:cNvCxnSpPr>
            <a:stCxn id="7" idx="3"/>
            <a:endCxn id="4" idx="2"/>
          </p:cNvCxnSpPr>
          <p:nvPr/>
        </p:nvCxnSpPr>
        <p:spPr>
          <a:xfrm rot="10800000" flipV="1">
            <a:off x="1910194" y="3322364"/>
            <a:ext cx="5161314" cy="103008"/>
          </a:xfrm>
          <a:prstGeom prst="bentConnector4">
            <a:avLst>
              <a:gd name="adj1" fmla="val 45809"/>
              <a:gd name="adj2" fmla="val 568583"/>
            </a:avLst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96" name="Gerade Verbindung mit Pfeil 95"/>
          <p:cNvCxnSpPr>
            <a:stCxn id="9" idx="0"/>
            <a:endCxn id="97" idx="1"/>
          </p:cNvCxnSpPr>
          <p:nvPr/>
        </p:nvCxnSpPr>
        <p:spPr>
          <a:xfrm flipV="1">
            <a:off x="10034411" y="3548671"/>
            <a:ext cx="0" cy="29033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98" name="Gerade Verbindung mit Pfeil 97"/>
          <p:cNvCxnSpPr>
            <a:stCxn id="97" idx="4"/>
            <a:endCxn id="8" idx="2"/>
          </p:cNvCxnSpPr>
          <p:nvPr/>
        </p:nvCxnSpPr>
        <p:spPr>
          <a:xfrm flipV="1">
            <a:off x="10034411" y="2758925"/>
            <a:ext cx="1" cy="22842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08" name="Gewinkelte Verbindung 107"/>
          <p:cNvCxnSpPr>
            <a:stCxn id="12" idx="0"/>
            <a:endCxn id="80" idx="0"/>
          </p:cNvCxnSpPr>
          <p:nvPr/>
        </p:nvCxnSpPr>
        <p:spPr>
          <a:xfrm rot="16200000" flipV="1">
            <a:off x="7573575" y="4243013"/>
            <a:ext cx="1041021" cy="548772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10" name="Gewinkelte Verbindung 109"/>
          <p:cNvCxnSpPr>
            <a:stCxn id="12" idx="0"/>
            <a:endCxn id="91" idx="0"/>
          </p:cNvCxnSpPr>
          <p:nvPr/>
        </p:nvCxnSpPr>
        <p:spPr>
          <a:xfrm rot="16200000" flipV="1">
            <a:off x="7915265" y="4584702"/>
            <a:ext cx="320898" cy="585515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12" name="Gewinkelte Verbindung 111"/>
          <p:cNvCxnSpPr>
            <a:stCxn id="80" idx="3"/>
            <a:endCxn id="4" idx="2"/>
          </p:cNvCxnSpPr>
          <p:nvPr/>
        </p:nvCxnSpPr>
        <p:spPr>
          <a:xfrm rot="10800000">
            <a:off x="1910194" y="3425372"/>
            <a:ext cx="4419058" cy="571516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14" name="Gewinkelte Verbindung 113"/>
          <p:cNvCxnSpPr>
            <a:stCxn id="35" idx="0"/>
            <a:endCxn id="4" idx="1"/>
          </p:cNvCxnSpPr>
          <p:nvPr/>
        </p:nvCxnSpPr>
        <p:spPr>
          <a:xfrm rot="10800000">
            <a:off x="1477555" y="3225801"/>
            <a:ext cx="4796859" cy="1495096"/>
          </a:xfrm>
          <a:prstGeom prst="bentConnector3">
            <a:avLst>
              <a:gd name="adj1" fmla="val 104766"/>
            </a:avLst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17" name="Gerade Verbindung mit Pfeil 116"/>
          <p:cNvCxnSpPr>
            <a:stCxn id="11" idx="1"/>
            <a:endCxn id="115" idx="0"/>
          </p:cNvCxnSpPr>
          <p:nvPr/>
        </p:nvCxnSpPr>
        <p:spPr>
          <a:xfrm flipH="1" flipV="1">
            <a:off x="3934012" y="2553765"/>
            <a:ext cx="833404" cy="558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9" name="Gewinkelte Verbindung 118"/>
          <p:cNvCxnSpPr>
            <a:stCxn id="115" idx="3"/>
            <a:endCxn id="4" idx="0"/>
          </p:cNvCxnSpPr>
          <p:nvPr/>
        </p:nvCxnSpPr>
        <p:spPr>
          <a:xfrm rot="10800000" flipV="1">
            <a:off x="1910195" y="2553765"/>
            <a:ext cx="533371" cy="472464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3" name="Gerade Verbindung mit Pfeil 122"/>
          <p:cNvCxnSpPr>
            <a:stCxn id="111" idx="3"/>
            <a:endCxn id="4" idx="3"/>
          </p:cNvCxnSpPr>
          <p:nvPr/>
        </p:nvCxnSpPr>
        <p:spPr>
          <a:xfrm flipH="1">
            <a:off x="2342834" y="3225800"/>
            <a:ext cx="394015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5" name="Gewinkelte Verbindung 124"/>
          <p:cNvCxnSpPr>
            <a:stCxn id="11" idx="1"/>
            <a:endCxn id="111" idx="0"/>
          </p:cNvCxnSpPr>
          <p:nvPr/>
        </p:nvCxnSpPr>
        <p:spPr>
          <a:xfrm rot="10800000" flipV="1">
            <a:off x="4227296" y="2559354"/>
            <a:ext cx="540120" cy="666446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63233-7179-4142-B2C3-345522B74594}" type="datetime1">
              <a:rPr lang="de-DE" smtClean="0"/>
              <a:t>11.01.2016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BeerBuddy-Team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F5D8E-98BB-4F13-8425-2EA6FC2CB7FE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40585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Umsetzung – Server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3600" dirty="0" err="1" smtClean="0"/>
              <a:t>RestApi</a:t>
            </a:r>
            <a:r>
              <a:rPr lang="de-DE" sz="3600" dirty="0" smtClean="0"/>
              <a:t>:</a:t>
            </a:r>
          </a:p>
          <a:p>
            <a:pPr lvl="1"/>
            <a:r>
              <a:rPr lang="de-DE" sz="3200" dirty="0" err="1" smtClean="0"/>
              <a:t>Dropwizard</a:t>
            </a:r>
            <a:endParaRPr lang="de-DE" sz="3200" dirty="0" smtClean="0"/>
          </a:p>
          <a:p>
            <a:pPr lvl="2"/>
            <a:r>
              <a:rPr lang="de-DE" sz="2400" dirty="0" smtClean="0"/>
              <a:t>Jackson</a:t>
            </a:r>
          </a:p>
          <a:p>
            <a:pPr lvl="2"/>
            <a:r>
              <a:rPr lang="de-DE" sz="2400" dirty="0" smtClean="0"/>
              <a:t>Jersey</a:t>
            </a:r>
          </a:p>
          <a:p>
            <a:pPr lvl="2"/>
            <a:r>
              <a:rPr lang="de-DE" sz="2400" dirty="0" err="1" smtClean="0"/>
              <a:t>Jetty</a:t>
            </a:r>
            <a:endParaRPr lang="de-DE" sz="2400" dirty="0" smtClean="0"/>
          </a:p>
          <a:p>
            <a:r>
              <a:rPr lang="de-DE" sz="3600" dirty="0" smtClean="0"/>
              <a:t>Datenbank:</a:t>
            </a:r>
          </a:p>
          <a:p>
            <a:pPr lvl="2"/>
            <a:r>
              <a:rPr lang="de-DE" sz="2800" dirty="0" smtClean="0"/>
              <a:t>H2</a:t>
            </a:r>
          </a:p>
          <a:p>
            <a:pPr lvl="2"/>
            <a:r>
              <a:rPr lang="de-DE" sz="2800" dirty="0" err="1"/>
              <a:t>Hibernate</a:t>
            </a:r>
            <a:r>
              <a:rPr lang="de-DE" sz="2800" dirty="0"/>
              <a:t> </a:t>
            </a:r>
          </a:p>
          <a:p>
            <a:pPr lvl="1"/>
            <a:endParaRPr lang="de-DE" dirty="0" smtClean="0"/>
          </a:p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B62F1-05BF-47EE-828F-D1D37AC309BA}" type="datetime1">
              <a:rPr lang="de-DE" smtClean="0"/>
              <a:t>11.01.2016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BeerBuddy-Team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F5D8E-98BB-4F13-8425-2EA6FC2CB7FE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26355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Umsetzung - Synchronisierung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DAO‘s</a:t>
            </a:r>
            <a:endParaRPr lang="de-DE" dirty="0" smtClean="0"/>
          </a:p>
          <a:p>
            <a:pPr lvl="1"/>
            <a:r>
              <a:rPr lang="de-DE" dirty="0" smtClean="0"/>
              <a:t>Senden Anfragen an Server über </a:t>
            </a:r>
            <a:r>
              <a:rPr lang="de-DE" dirty="0" err="1" smtClean="0"/>
              <a:t>RemoteDAO‘s</a:t>
            </a:r>
            <a:endParaRPr lang="de-DE" dirty="0" smtClean="0"/>
          </a:p>
          <a:p>
            <a:pPr lvl="2"/>
            <a:r>
              <a:rPr lang="de-DE" dirty="0" smtClean="0"/>
              <a:t>Erfolgreich:</a:t>
            </a:r>
          </a:p>
          <a:p>
            <a:pPr lvl="3"/>
            <a:r>
              <a:rPr lang="de-DE" dirty="0" smtClean="0"/>
              <a:t>Speichere Antwort in lokaler DB mit </a:t>
            </a:r>
            <a:r>
              <a:rPr lang="de-DE" dirty="0" err="1" smtClean="0"/>
              <a:t>LocalDAO‘s</a:t>
            </a:r>
            <a:endParaRPr lang="de-DE" dirty="0" smtClean="0"/>
          </a:p>
          <a:p>
            <a:pPr lvl="2"/>
            <a:r>
              <a:rPr lang="de-DE" dirty="0" smtClean="0"/>
              <a:t>Keine Verbindung: </a:t>
            </a:r>
          </a:p>
          <a:p>
            <a:pPr lvl="3"/>
            <a:r>
              <a:rPr lang="de-DE" dirty="0" smtClean="0"/>
              <a:t>Nutze </a:t>
            </a:r>
            <a:r>
              <a:rPr lang="de-DE" dirty="0" err="1" smtClean="0"/>
              <a:t>LocalDAO‘s</a:t>
            </a:r>
            <a:endParaRPr lang="de-DE" dirty="0" smtClean="0"/>
          </a:p>
          <a:p>
            <a:pPr lvl="3"/>
            <a:r>
              <a:rPr lang="de-DE" dirty="0" smtClean="0"/>
              <a:t>Bei save, update, </a:t>
            </a:r>
            <a:r>
              <a:rPr lang="de-DE" dirty="0" err="1" smtClean="0"/>
              <a:t>delete</a:t>
            </a:r>
            <a:r>
              <a:rPr lang="de-DE" dirty="0" smtClean="0"/>
              <a:t> füge </a:t>
            </a:r>
            <a:r>
              <a:rPr lang="de-DE" dirty="0" err="1" smtClean="0"/>
              <a:t>Object</a:t>
            </a:r>
            <a:r>
              <a:rPr lang="de-DE" dirty="0" smtClean="0"/>
              <a:t> zum </a:t>
            </a:r>
            <a:r>
              <a:rPr lang="de-DE" dirty="0" err="1" smtClean="0"/>
              <a:t>SyncService</a:t>
            </a:r>
            <a:r>
              <a:rPr lang="de-DE" dirty="0" smtClean="0"/>
              <a:t> Stack hinzu</a:t>
            </a:r>
          </a:p>
          <a:p>
            <a:r>
              <a:rPr lang="de-DE" dirty="0" smtClean="0"/>
              <a:t>Service</a:t>
            </a:r>
          </a:p>
          <a:p>
            <a:pPr lvl="1"/>
            <a:r>
              <a:rPr lang="de-DE" dirty="0" smtClean="0"/>
              <a:t>Stack zu synchronisierender Objekte</a:t>
            </a:r>
          </a:p>
          <a:p>
            <a:pPr lvl="1"/>
            <a:r>
              <a:rPr lang="de-DE" dirty="0" smtClean="0"/>
              <a:t>Nutzt </a:t>
            </a:r>
            <a:r>
              <a:rPr lang="de-DE" dirty="0" err="1" smtClean="0"/>
              <a:t>Local</a:t>
            </a:r>
            <a:r>
              <a:rPr lang="de-DE" dirty="0" smtClean="0"/>
              <a:t>- und </a:t>
            </a:r>
            <a:r>
              <a:rPr lang="de-DE" dirty="0" err="1" smtClean="0"/>
              <a:t>RemoteDAO‘s</a:t>
            </a:r>
            <a:endParaRPr lang="de-DE" dirty="0" smtClean="0"/>
          </a:p>
          <a:p>
            <a:pPr lvl="1"/>
            <a:r>
              <a:rPr lang="de-DE" dirty="0" smtClean="0"/>
              <a:t>Für jede Entity eigene Strategie </a:t>
            </a:r>
          </a:p>
          <a:p>
            <a:pPr lvl="2"/>
            <a:r>
              <a:rPr lang="de-DE" dirty="0" smtClean="0"/>
              <a:t>je nach Operation (</a:t>
            </a:r>
            <a:r>
              <a:rPr lang="de-DE" dirty="0" err="1" smtClean="0"/>
              <a:t>insert,update,delete</a:t>
            </a:r>
            <a:r>
              <a:rPr lang="de-DE" dirty="0" smtClean="0"/>
              <a:t>)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1832D-14E4-4FB4-9069-CECCB2ED1051}" type="datetime1">
              <a:rPr lang="de-DE" smtClean="0"/>
              <a:t>11.01.2016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BeerBuddy-Team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F5D8E-98BB-4F13-8425-2EA6FC2CB7FE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03943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Umsetzung – Daten</a:t>
            </a:r>
            <a:endParaRPr lang="de-DE" dirty="0"/>
          </a:p>
        </p:txBody>
      </p:sp>
      <p:cxnSp>
        <p:nvCxnSpPr>
          <p:cNvPr id="74" name="Gerade Verbindung mit Pfeil 73"/>
          <p:cNvCxnSpPr/>
          <p:nvPr/>
        </p:nvCxnSpPr>
        <p:spPr>
          <a:xfrm>
            <a:off x="11037995" y="6228024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Tabel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974949"/>
              </p:ext>
            </p:extLst>
          </p:nvPr>
        </p:nvGraphicFramePr>
        <p:xfrm>
          <a:off x="1295155" y="2273259"/>
          <a:ext cx="9118352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96662"/>
                <a:gridCol w="1354055"/>
                <a:gridCol w="1251751"/>
                <a:gridCol w="1518082"/>
                <a:gridCol w="1305017"/>
                <a:gridCol w="1136342"/>
                <a:gridCol w="1056443"/>
              </a:tblGrid>
              <a:tr h="370840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err="1" smtClean="0"/>
                        <a:t>currentUser</a:t>
                      </a:r>
                      <a:endParaRPr lang="de-DE" dirty="0" smtClean="0"/>
                    </a:p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err="1" smtClean="0"/>
                        <a:t>Drinking</a:t>
                      </a:r>
                      <a:r>
                        <a:rPr lang="de-DE" dirty="0" smtClean="0"/>
                        <a:t>-Invitation</a:t>
                      </a:r>
                    </a:p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err="1" smtClean="0"/>
                        <a:t>DrinkingSpot</a:t>
                      </a:r>
                      <a:endParaRPr lang="de-DE" dirty="0" smtClean="0"/>
                    </a:p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smtClean="0"/>
                        <a:t>Friend-Invitation</a:t>
                      </a:r>
                    </a:p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err="1" smtClean="0"/>
                        <a:t>FriendList</a:t>
                      </a:r>
                      <a:endParaRPr lang="de-DE" dirty="0" smtClean="0"/>
                    </a:p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smtClean="0"/>
                        <a:t>Person</a:t>
                      </a:r>
                    </a:p>
                    <a:p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smtClean="0"/>
                        <a:t>Server</a:t>
                      </a:r>
                    </a:p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smtClean="0"/>
                        <a:t>Client</a:t>
                      </a:r>
                    </a:p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028" name="Picture 4" descr="https://s3.amazonaws.com/rapgenius/haken.g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7349" y="3866181"/>
            <a:ext cx="536883" cy="510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" name="Picture 4" descr="https://s3.amazonaws.com/rapgenius/haken.g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0480" y="3216927"/>
            <a:ext cx="536883" cy="510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" name="Picture 4" descr="https://s3.amazonaws.com/rapgenius/haken.g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8038" y="3216927"/>
            <a:ext cx="536883" cy="510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" name="Picture 4" descr="https://s3.amazonaws.com/rapgenius/haken.g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3936" y="3262499"/>
            <a:ext cx="536883" cy="510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" name="Picture 4" descr="https://s3.amazonaws.com/rapgenius/haken.g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2678" y="3216927"/>
            <a:ext cx="536883" cy="510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" name="Picture 4" descr="https://s3.amazonaws.com/rapgenius/haken.g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8335" y="3866181"/>
            <a:ext cx="536883" cy="510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" name="Picture 4" descr="https://s3.amazonaws.com/rapgenius/haken.g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8037" y="3866181"/>
            <a:ext cx="536883" cy="510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4" name="Picture 4" descr="https://s3.amazonaws.com/rapgenius/haken.g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3936" y="3875058"/>
            <a:ext cx="536883" cy="510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" name="Picture 4" descr="https://s3.amazonaws.com/rapgenius/haken.g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4922" y="3919447"/>
            <a:ext cx="536883" cy="510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" name="Picture 4" descr="https://s3.amazonaws.com/rapgenius/haken.g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2978" y="3225804"/>
            <a:ext cx="536883" cy="510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" name="Picture 4" descr="https://s3.amazonaws.com/rapgenius/haken.g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7466" y="3883936"/>
            <a:ext cx="536883" cy="510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8E9A3-64D8-472E-879B-0BD75D9ED6EC}" type="datetime1">
              <a:rPr lang="de-DE" smtClean="0"/>
              <a:t>11.01.2016</a:t>
            </a:fld>
            <a:endParaRPr lang="de-DE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BeerBuddy-Team</a:t>
            </a:r>
            <a:endParaRPr lang="de-DE"/>
          </a:p>
        </p:txBody>
      </p:sp>
      <p:sp>
        <p:nvSpPr>
          <p:cNvPr id="53" name="Foliennummernplatzhalter 5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F5D8E-98BB-4F13-8425-2EA6FC2CB7FE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92852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Soll-Ist-Vergleich</a:t>
            </a:r>
            <a:endParaRPr lang="de-DE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3463" y="1763503"/>
            <a:ext cx="2209401" cy="4438529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4698" y="1763503"/>
            <a:ext cx="2166914" cy="4412386"/>
          </a:xfrm>
          <a:prstGeom prst="rect">
            <a:avLst/>
          </a:prstGeom>
        </p:spPr>
      </p:pic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4D7240-FC91-493A-A1C5-5B3B6CAC66D6}" type="datetime1">
              <a:rPr lang="de-DE" smtClean="0"/>
              <a:t>11.01.2016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BeerBuddy-Team</a:t>
            </a:r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F5D8E-98BB-4F13-8425-2EA6FC2CB7FE}" type="slidenum">
              <a:rPr lang="de-DE" smtClean="0"/>
              <a:t>9</a:t>
            </a:fld>
            <a:endParaRPr lang="de-DE"/>
          </a:p>
        </p:txBody>
      </p:sp>
      <p:pic>
        <p:nvPicPr>
          <p:cNvPr id="10" name="Grafik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1612" y="1777378"/>
            <a:ext cx="2488868" cy="4424654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2864" y="1789645"/>
            <a:ext cx="2496673" cy="4438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030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ückblick">
  <a:themeElements>
    <a:clrScheme name="Rückblick">
      <a:dk1>
        <a:sysClr val="windowText" lastClr="000000"/>
      </a:dk1>
      <a:lt1>
        <a:sysClr val="window" lastClr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Rückblick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ückblick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E3DA18C2-75F1-4980-A5F0-165F6F71DE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0</TotalTime>
  <Words>279</Words>
  <Application>Microsoft Office PowerPoint</Application>
  <PresentationFormat>Breitbild</PresentationFormat>
  <Paragraphs>127</Paragraphs>
  <Slides>13</Slides>
  <Notes>3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13</vt:i4>
      </vt:variant>
    </vt:vector>
  </HeadingPairs>
  <TitlesOfParts>
    <vt:vector size="16" baseType="lpstr">
      <vt:lpstr>Calibri</vt:lpstr>
      <vt:lpstr>Calibri Light</vt:lpstr>
      <vt:lpstr>Rückblick</vt:lpstr>
      <vt:lpstr>BeerBuddy</vt:lpstr>
      <vt:lpstr>ProjektIdee </vt:lpstr>
      <vt:lpstr>Projektidee</vt:lpstr>
      <vt:lpstr>Umsetzung - App</vt:lpstr>
      <vt:lpstr>Umsetzung – Lokale Datenbank</vt:lpstr>
      <vt:lpstr>Umsetzung – Server</vt:lpstr>
      <vt:lpstr>Umsetzung - Synchronisierung</vt:lpstr>
      <vt:lpstr>Umsetzung – Daten</vt:lpstr>
      <vt:lpstr>Soll-Ist-Vergleich</vt:lpstr>
      <vt:lpstr>Soll-Ist-Vergleich</vt:lpstr>
      <vt:lpstr>Soll-Ist-Vergleich</vt:lpstr>
      <vt:lpstr>Soll-Ist-Vergleich</vt:lpstr>
      <vt:lpstr>Fazit &amp; Ausblick</vt:lpstr>
    </vt:vector>
  </TitlesOfParts>
  <Company>adesso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BeerBuddy</dc:title>
  <dc:creator>Grimm, David</dc:creator>
  <cp:lastModifiedBy>Grimm, David</cp:lastModifiedBy>
  <cp:revision>19</cp:revision>
  <dcterms:created xsi:type="dcterms:W3CDTF">2016-01-11T11:31:13Z</dcterms:created>
  <dcterms:modified xsi:type="dcterms:W3CDTF">2016-01-11T14:59:58Z</dcterms:modified>
</cp:coreProperties>
</file>